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80" r:id="rId18"/>
    <p:sldId id="281" r:id="rId19"/>
    <p:sldId id="271" r:id="rId20"/>
    <p:sldId id="272" r:id="rId21"/>
    <p:sldId id="273" r:id="rId22"/>
    <p:sldId id="274"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583F00-74D9-40E8-9DE0-768A25253DB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83F00-74D9-40E8-9DE0-768A25253DB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83F00-74D9-40E8-9DE0-768A25253DB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75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18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0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3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4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548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4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83F00-74D9-40E8-9DE0-768A25253DB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52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07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96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04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24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91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870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25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583F00-74D9-40E8-9DE0-768A25253DB6}"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41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88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9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7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583F00-74D9-40E8-9DE0-768A25253DB6}"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583F00-74D9-40E8-9DE0-768A25253DB6}"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83F00-74D9-40E8-9DE0-768A25253DB6}"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83F00-74D9-40E8-9DE0-768A25253DB6}"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83F00-74D9-40E8-9DE0-768A25253DB6}"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83F00-74D9-40E8-9DE0-768A25253DB6}"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FDE04-4444-4DDD-AFDF-F34F061445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83F00-74D9-40E8-9DE0-768A25253DB6}" type="datetimeFigureOut">
              <a:rPr lang="en-US" smtClean="0"/>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FDE04-4444-4DDD-AFDF-F34F061445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665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74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 y="14068"/>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740367" y="1066800"/>
            <a:ext cx="6184433" cy="8382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Ramai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ahli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al-Quran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9096404"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mempelajari</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al Quran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Notched Right Arrow 4"/>
          <p:cNvSpPr/>
          <p:nvPr/>
        </p:nvSpPr>
        <p:spPr>
          <a:xfrm>
            <a:off x="904188" y="1145433"/>
            <a:ext cx="895161" cy="680934"/>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990600" y="2057400"/>
            <a:ext cx="6353204" cy="144780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Banyak pusat pengajian </a:t>
            </a:r>
            <a:r>
              <a:rPr lang="ms-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Quran dibuka</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2275114" y="5562600"/>
            <a:ext cx="4744232" cy="107728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Tiada</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alasan</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untuk</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meremehkan</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belajar</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 Quran</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Notched Right Arrow 7"/>
          <p:cNvSpPr/>
          <p:nvPr/>
        </p:nvSpPr>
        <p:spPr>
          <a:xfrm>
            <a:off x="1600200" y="5342632"/>
            <a:ext cx="983041" cy="9144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2286000" y="3657600"/>
            <a:ext cx="6106886"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Institut AL Quran Terengganu</a:t>
            </a:r>
            <a:endParaRPr lang="en-MY" sz="2200" b="1" dirty="0"/>
          </a:p>
        </p:txBody>
      </p:sp>
      <p:sp>
        <p:nvSpPr>
          <p:cNvPr id="10" name="Rectangle 9"/>
          <p:cNvSpPr/>
          <p:nvPr/>
        </p:nvSpPr>
        <p:spPr>
          <a:xfrm>
            <a:off x="2275114" y="4267200"/>
            <a:ext cx="6106886"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Kelas </a:t>
            </a:r>
            <a:r>
              <a:rPr lang="ms-MY" sz="2400" b="1" dirty="0" err="1" smtClean="0"/>
              <a:t>Al</a:t>
            </a:r>
            <a:r>
              <a:rPr lang="ms-MY" sz="2400" b="1" dirty="0" smtClean="0"/>
              <a:t> Quran di masjid / surau</a:t>
            </a:r>
            <a:endParaRPr lang="en-MY" sz="2200" b="1" dirty="0"/>
          </a:p>
        </p:txBody>
      </p:sp>
    </p:spTree>
    <p:extLst>
      <p:ext uri="{BB962C8B-B14F-4D97-AF65-F5344CB8AC3E}">
        <p14:creationId xmlns:p14="http://schemas.microsoft.com/office/powerpoint/2010/main" val="223447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52400" y="1066800"/>
            <a:ext cx="3810000" cy="914400"/>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Belajarlah ilmu tajwid</a:t>
            </a:r>
          </a:p>
          <a:p>
            <a:pPr marL="342900" indent="-342900">
              <a:buFontTx/>
              <a:buChar cha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Bacalah Al Quran  </a:t>
            </a:r>
          </a:p>
          <a:p>
            <a:pPr>
              <a:defRPr/>
            </a:pP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secara bertajwid</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284202"/>
            <a:ext cx="8915400" cy="553998"/>
          </a:xfrm>
          <a:prstGeom prst="rect">
            <a:avLst/>
          </a:prstGeom>
        </p:spPr>
        <p:txBody>
          <a:bodyPr wrap="square">
            <a:spAutoFit/>
          </a:bodyPr>
          <a:lstStyle/>
          <a:p>
            <a:pPr algn="ctr">
              <a:defRPr/>
            </a:pPr>
            <a:r>
              <a:rPr lang="en-US" sz="3000" dirty="0" err="1">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SAW</a:t>
            </a:r>
          </a:p>
        </p:txBody>
      </p:sp>
      <p:sp>
        <p:nvSpPr>
          <p:cNvPr id="5" name="Rounded Rectangle 4"/>
          <p:cNvSpPr/>
          <p:nvPr/>
        </p:nvSpPr>
        <p:spPr>
          <a:xfrm>
            <a:off x="174540" y="4724400"/>
            <a:ext cx="8817060" cy="1295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400" b="1" dirty="0"/>
              <a:t>“Belajarlah </a:t>
            </a:r>
            <a:r>
              <a:rPr lang="ms-MY" sz="2400" b="1" dirty="0" err="1"/>
              <a:t>al-Qur’an</a:t>
            </a:r>
            <a:r>
              <a:rPr lang="ms-MY" sz="2400" b="1" dirty="0"/>
              <a:t> dan selalulah membacanya…..” </a:t>
            </a:r>
            <a:endParaRPr lang="en-MY" sz="2400" b="1" dirty="0"/>
          </a:p>
        </p:txBody>
      </p:sp>
      <p:sp>
        <p:nvSpPr>
          <p:cNvPr id="6" name="Rectangle 5"/>
          <p:cNvSpPr/>
          <p:nvPr/>
        </p:nvSpPr>
        <p:spPr>
          <a:xfrm>
            <a:off x="304800" y="2819400"/>
            <a:ext cx="8561430" cy="769441"/>
          </a:xfrm>
          <a:prstGeom prst="rect">
            <a:avLst/>
          </a:prstGeom>
          <a:solidFill>
            <a:schemeClr val="lt1">
              <a:alpha val="57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تَعَلَّـمُوْا القُرْآنَ وَاقْرَءُوهُ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الـترمذى)</a:t>
            </a:r>
            <a:endParaRPr lang="en-US"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3447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838200" y="1295400"/>
            <a:ext cx="8182004" cy="9906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Membaca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 Quran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waktu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malam</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76200"/>
            <a:ext cx="9096404"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memilih</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2550458"/>
            <a:ext cx="8182005" cy="110714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Waktu pagi, selepas solat subuh</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346679" y="1091863"/>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1</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346678" y="2343937"/>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2</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872521" y="3944137"/>
            <a:ext cx="8182004" cy="9906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Tingkatkan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bacaan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hari-hari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mempunyai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kelebihan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Notched Right Arrow 8"/>
          <p:cNvSpPr/>
          <p:nvPr/>
        </p:nvSpPr>
        <p:spPr>
          <a:xfrm>
            <a:off x="346679" y="3639337"/>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3</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872521" y="5217458"/>
            <a:ext cx="8182005" cy="110714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Bulan Ramadhan</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1" name="Notched Right Arrow 10"/>
          <p:cNvSpPr/>
          <p:nvPr/>
        </p:nvSpPr>
        <p:spPr>
          <a:xfrm>
            <a:off x="381000" y="5010937"/>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4</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129064"/>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Muzammil</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a:t>
            </a:r>
            <a:r>
              <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4</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080808"/>
            <a:ext cx="8600256" cy="1938992"/>
          </a:xfrm>
          <a:prstGeom prst="rect">
            <a:avLst/>
          </a:prstGeom>
          <a:solidFill>
            <a:schemeClr val="bg1"/>
          </a:solidFill>
        </p:spPr>
        <p:txBody>
          <a:bodyPr wrap="square">
            <a:spAutoFit/>
          </a:bodyPr>
          <a:lstStyle/>
          <a:p>
            <a:pPr algn="ctr"/>
            <a:r>
              <a:rPr lang="ms-MY" sz="2400" b="1" dirty="0"/>
              <a:t>“Wahai orang yang berselimut!. Bangunlah sembahyang </a:t>
            </a:r>
            <a:r>
              <a:rPr lang="ms-MY" sz="2400" b="1" dirty="0" err="1"/>
              <a:t>Tahajjud</a:t>
            </a:r>
            <a:r>
              <a:rPr lang="ms-MY" sz="2400" b="1" dirty="0"/>
              <a:t> pada waktu malam, selain dari sedikit masa (yang tak dapat tidak untuk berehat), Iaitu separuh dari waktu malam atau kurangkan sedikit dari separuh itu, ataupun lebihkan (sedikit) daripadanya dan bacalah Al-Quran dengan "</a:t>
            </a:r>
            <a:r>
              <a:rPr lang="ms-MY" sz="2400" b="1" dirty="0" err="1"/>
              <a:t>Tartil</a:t>
            </a:r>
            <a:r>
              <a:rPr lang="ms-MY" sz="2400" b="1" dirty="0"/>
              <a:t>". </a:t>
            </a:r>
            <a:endParaRPr lang="en-MY" sz="2400" b="1" dirty="0"/>
          </a:p>
        </p:txBody>
      </p:sp>
      <p:sp>
        <p:nvSpPr>
          <p:cNvPr id="5" name="Rectangle 4"/>
          <p:cNvSpPr/>
          <p:nvPr/>
        </p:nvSpPr>
        <p:spPr>
          <a:xfrm>
            <a:off x="288032" y="1739206"/>
            <a:ext cx="8532440" cy="1446550"/>
          </a:xfrm>
          <a:prstGeom prst="rect">
            <a:avLst/>
          </a:prstGeom>
          <a:solidFill>
            <a:schemeClr val="lt1">
              <a:alpha val="57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الْمُزَّمِّلُ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قُمِ اللَّيْلَ إِلَّا قَلِيلًا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نِّصْفَهُ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 انقُصْ مِنْهُ قَلِيلًا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 زِدْ عَلَيْهِ وَرَتِّلِ الْقُرْآنَ تَرْتِيلًا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3447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143000"/>
            <a:ext cx="8676456" cy="4524315"/>
          </a:xfrm>
          <a:prstGeom prst="rect">
            <a:avLst/>
          </a:prstGeom>
          <a:solidFill>
            <a:schemeClr val="lt1">
              <a:alpha val="57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الْحَكِيْمِ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مِنِّي وَمِنْكُمْ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تِلاوَتَهُ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هُوَ السَّمِيعُ الْعَلِيْمُ. أَقُوْلُ قَوْلِيْ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هَذَا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وَأَسْتَغْفِرُ اللهَ الْعَظِيْمَ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ى</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وَلَكُمْ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جَمِيعِ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الْمُسْلِمِيْنَ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وَالْمُسْلِمَاتِ وَالْمُؤْمِنِيْنَ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وَالْمُؤْمِنَاتِ</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 </a:t>
            </a:r>
          </a:p>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هُوَ الْغَفُوْرُ الرَّحِيْمُ.</a:t>
            </a:r>
          </a:p>
        </p:txBody>
      </p:sp>
    </p:spTree>
    <p:extLst>
      <p:ext uri="{BB962C8B-B14F-4D97-AF65-F5344CB8AC3E}">
        <p14:creationId xmlns:p14="http://schemas.microsoft.com/office/powerpoint/2010/main" val="223447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442003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1904848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231393"/>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613625"/>
            <a:ext cx="8460432" cy="2015936"/>
          </a:xfrm>
          <a:prstGeom prst="rect">
            <a:avLst/>
          </a:prstGeom>
          <a:solidFill>
            <a:schemeClr val="lt1">
              <a:alpha val="53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725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2985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2012990"/>
            <a:ext cx="8460432" cy="1569660"/>
          </a:xfrm>
          <a:prstGeom prst="rect">
            <a:avLst/>
          </a:prstGeom>
          <a:solidFill>
            <a:schemeClr val="lt1">
              <a:alpha val="53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9705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42208"/>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977748"/>
            <a:ext cx="8460432" cy="1569660"/>
          </a:xfrm>
          <a:prstGeom prst="rect">
            <a:avLst/>
          </a:prstGeom>
          <a:solidFill>
            <a:schemeClr val="lt1">
              <a:alpha val="53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309408"/>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561743"/>
            <a:ext cx="8460432" cy="2400657"/>
          </a:xfrm>
          <a:prstGeom prst="rect">
            <a:avLst/>
          </a:prstGeom>
          <a:solidFill>
            <a:schemeClr val="lt1">
              <a:alpha val="53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50011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6903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23447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11740"/>
            <a:ext cx="8686800" cy="1569660"/>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0042927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47800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58518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59544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9813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73031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1271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56301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43530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711405"/>
            <a:ext cx="8748464" cy="1754326"/>
          </a:xfrm>
          <a:prstGeom prst="rect">
            <a:avLst/>
          </a:prstGeom>
          <a:solidFill>
            <a:schemeClr val="lt1">
              <a:alpha val="71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298776"/>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600200"/>
            <a:ext cx="8735886" cy="4893647"/>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إِنَّنَا سَمِعْنَا مُنَادِيًا يُنَادِي لِلْإِيمَانِ أَنْ آمِنُوا بِرَبِّكُمْ فَآمَنَّا ۚ رَبَّنَا فَاغْفِرْ لَنَا ذُنُوبَنَا وَكَفِّرْ عَنَّا سَيِّئَاتِنَا وَتَوَفَّنَا مَعَ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الْأَبْرَارِ</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a:solidFill>
                  <a:prstClr val="black"/>
                </a:solidFill>
              </a:rPr>
              <a:t>beriman</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ampunilah</a:t>
            </a:r>
            <a:r>
              <a:rPr lang="en-US" sz="2400" dirty="0">
                <a:solidFill>
                  <a:prstClr val="black"/>
                </a:solidFill>
              </a:rPr>
              <a:t> </a:t>
            </a:r>
            <a:r>
              <a:rPr lang="en-US" sz="2400" dirty="0" err="1">
                <a:solidFill>
                  <a:prstClr val="black"/>
                </a:solidFill>
              </a:rPr>
              <a:t>dosa-dosa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hapuskanlah</a:t>
            </a:r>
            <a:r>
              <a:rPr lang="en-US" sz="2400" dirty="0">
                <a:solidFill>
                  <a:prstClr val="black"/>
                </a:solidFill>
              </a:rPr>
              <a:t> </a:t>
            </a:r>
            <a:r>
              <a:rPr lang="en-US" sz="2400" dirty="0" err="1">
                <a:solidFill>
                  <a:prstClr val="black"/>
                </a:solidFill>
              </a:rPr>
              <a:t>dari</a:t>
            </a:r>
            <a:r>
              <a:rPr lang="en-US" sz="2400" dirty="0">
                <a:solidFill>
                  <a:prstClr val="black"/>
                </a:solidFill>
              </a:rPr>
              <a:t> kami </a:t>
            </a:r>
            <a:r>
              <a:rPr lang="en-US" sz="2400" dirty="0" err="1">
                <a:solidFill>
                  <a:prstClr val="black"/>
                </a:solidFill>
              </a:rPr>
              <a:t>segala</a:t>
            </a:r>
            <a:r>
              <a:rPr lang="en-US" sz="2400" dirty="0">
                <a:solidFill>
                  <a:prstClr val="black"/>
                </a:solidFill>
              </a:rPr>
              <a:t> </a:t>
            </a:r>
            <a:r>
              <a:rPr lang="en-US" sz="2400" dirty="0" err="1">
                <a:solidFill>
                  <a:prstClr val="black"/>
                </a:solidFill>
              </a:rPr>
              <a:t>kesalahan</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matikanlah</a:t>
            </a:r>
            <a:r>
              <a:rPr lang="en-US" sz="2400" dirty="0">
                <a:solidFill>
                  <a:prstClr val="black"/>
                </a:solidFill>
              </a:rPr>
              <a:t> kami </a:t>
            </a:r>
            <a:r>
              <a:rPr lang="en-US" sz="2400" dirty="0" err="1">
                <a:solidFill>
                  <a:prstClr val="black"/>
                </a:solidFill>
              </a:rPr>
              <a:t>bersama</a:t>
            </a:r>
            <a:r>
              <a:rPr lang="en-US" sz="2400" dirty="0">
                <a:solidFill>
                  <a:prstClr val="black"/>
                </a:solidFill>
              </a:rPr>
              <a:t> orang yang </a:t>
            </a:r>
            <a:r>
              <a:rPr lang="en-US" sz="2400" dirty="0" err="1">
                <a:solidFill>
                  <a:prstClr val="black"/>
                </a:solidFill>
              </a:rPr>
              <a:t>berbakti</a:t>
            </a:r>
            <a:r>
              <a:rPr lang="en-US" sz="2400" dirty="0">
                <a:solidFill>
                  <a:prstClr val="black"/>
                </a:solidFill>
              </a:rPr>
              <a:t>.</a:t>
            </a:r>
            <a:endParaRPr lang="ar-SA" sz="2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40262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58411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23253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921034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724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25579"/>
            <a:ext cx="9144000" cy="5139869"/>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MY" sz="1600" b="1" dirty="0" smtClean="0">
                <a:solidFill>
                  <a:prstClr val="black"/>
                </a:solidFill>
                <a:effectLst>
                  <a:outerShdw blurRad="38100" dist="38100" dir="2700000" algn="tl">
                    <a:srgbClr val="000000">
                      <a:alpha val="43137"/>
                    </a:srgbClr>
                  </a:outerShdw>
                </a:effectLst>
                <a:cs typeface="Arial" charset="0"/>
              </a:rPr>
              <a:t>26/10/2018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HUKUM MEMBACA AL QURAN BERTAJWID</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9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JIBRIL A.S</a:t>
            </a:r>
            <a:r>
              <a:rPr lang="en-MY" sz="1700" b="1" dirty="0">
                <a:solidFill>
                  <a:prstClr val="black"/>
                </a:solidFill>
                <a:effectLst>
                  <a:outerShdw blurRad="38100" dist="38100" dir="2700000" algn="tl">
                    <a:srgbClr val="000000">
                      <a:alpha val="43137"/>
                    </a:srgbClr>
                  </a:outerShdw>
                </a:effectLst>
                <a:cs typeface="Arial" charset="0"/>
              </a:rPr>
              <a:t>. MENGAJAR </a:t>
            </a:r>
            <a:r>
              <a:rPr lang="en-MY" sz="1700" b="1" dirty="0" smtClean="0">
                <a:solidFill>
                  <a:prstClr val="black"/>
                </a:solidFill>
                <a:effectLst>
                  <a:outerShdw blurRad="38100" dist="38100" dir="2700000" algn="tl">
                    <a:srgbClr val="000000">
                      <a:alpha val="43137"/>
                    </a:srgbClr>
                  </a:outerShdw>
                </a:effectLst>
                <a:cs typeface="Arial" charset="0"/>
              </a:rPr>
              <a:t>AL-QURAN KEPADA </a:t>
            </a:r>
            <a:r>
              <a:rPr lang="en-MY" sz="1700" b="1" dirty="0">
                <a:solidFill>
                  <a:prstClr val="black"/>
                </a:solidFill>
                <a:effectLst>
                  <a:outerShdw blurRad="38100" dist="38100" dir="2700000" algn="tl">
                    <a:srgbClr val="000000">
                      <a:alpha val="43137"/>
                    </a:srgbClr>
                  </a:outerShdw>
                </a:effectLst>
                <a:cs typeface="Arial" charset="0"/>
              </a:rPr>
              <a:t>NABI S.A.W. SECARA BERTAJWID. BAGINDA PULA MENGAJAR PARA SAHABAT </a:t>
            </a:r>
            <a:r>
              <a:rPr lang="en-MY" sz="1700" b="1" dirty="0" smtClean="0">
                <a:solidFill>
                  <a:prstClr val="black"/>
                </a:solidFill>
                <a:effectLst>
                  <a:outerShdw blurRad="38100" dist="38100" dir="2700000" algn="tl">
                    <a:srgbClr val="000000">
                      <a:alpha val="43137"/>
                    </a:srgbClr>
                  </a:outerShdw>
                </a:effectLst>
                <a:cs typeface="Arial" charset="0"/>
              </a:rPr>
              <a:t>DENGANG </a:t>
            </a:r>
            <a:r>
              <a:rPr lang="en-MY" sz="1700" b="1" dirty="0">
                <a:solidFill>
                  <a:prstClr val="black"/>
                </a:solidFill>
                <a:effectLst>
                  <a:outerShdw blurRad="38100" dist="38100" dir="2700000" algn="tl">
                    <a:srgbClr val="000000">
                      <a:alpha val="43137"/>
                    </a:srgbClr>
                  </a:outerShdw>
                </a:effectLst>
                <a:cs typeface="Arial" charset="0"/>
              </a:rPr>
              <a:t>CARA YG SAMA. DEMIKIANLAH KAEDAH INI DITERUSKAN KE GENERASI SETERUSNYA HINGGA LAHIRLAH DISIPLIN TAJWID</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MEMPELAJARI </a:t>
            </a:r>
            <a:r>
              <a:rPr lang="en-MY" sz="1700" b="1" dirty="0">
                <a:solidFill>
                  <a:prstClr val="black"/>
                </a:solidFill>
                <a:effectLst>
                  <a:outerShdw blurRad="38100" dist="38100" dir="2700000" algn="tl">
                    <a:srgbClr val="000000">
                      <a:alpha val="43137"/>
                    </a:srgbClr>
                  </a:outerShdw>
                </a:effectLst>
                <a:cs typeface="Arial" charset="0"/>
              </a:rPr>
              <a:t>ILMU TAJWID FARDHU KIFAYAH. TETAPI </a:t>
            </a:r>
            <a:r>
              <a:rPr lang="en-MY" sz="1700" b="1" dirty="0" smtClean="0">
                <a:solidFill>
                  <a:prstClr val="black"/>
                </a:solidFill>
                <a:effectLst>
                  <a:outerShdw blurRad="38100" dist="38100" dir="2700000" algn="tl">
                    <a:srgbClr val="000000">
                      <a:alpha val="43137"/>
                    </a:srgbClr>
                  </a:outerShdw>
                </a:effectLst>
                <a:cs typeface="Arial" charset="0"/>
              </a:rPr>
              <a:t>KEPADA </a:t>
            </a:r>
            <a:r>
              <a:rPr lang="en-MY" sz="1700" b="1" dirty="0">
                <a:solidFill>
                  <a:prstClr val="black"/>
                </a:solidFill>
                <a:effectLst>
                  <a:outerShdw blurRad="38100" dist="38100" dir="2700000" algn="tl">
                    <a:srgbClr val="000000">
                      <a:alpha val="43137"/>
                    </a:srgbClr>
                  </a:outerShdw>
                </a:effectLst>
                <a:cs typeface="Arial" charset="0"/>
              </a:rPr>
              <a:t>ORANG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MEMBACA ALQURAN FARDHU AIN  MEMBACANYA MENGIKUT ILMU TAJWID. </a:t>
            </a:r>
            <a:r>
              <a:rPr lang="en-MY" sz="1700" b="1" dirty="0" smtClean="0">
                <a:solidFill>
                  <a:prstClr val="black"/>
                </a:solidFill>
                <a:effectLst>
                  <a:outerShdw blurRad="38100" dist="38100" dir="2700000" algn="tl">
                    <a:srgbClr val="000000">
                      <a:alpha val="43137"/>
                    </a:srgbClr>
                  </a:outerShdw>
                </a:effectLst>
                <a:cs typeface="Arial" charset="0"/>
              </a:rPr>
              <a:t>PERKARA </a:t>
            </a:r>
            <a:r>
              <a:rPr lang="en-MY" sz="1700" b="1" dirty="0">
                <a:solidFill>
                  <a:prstClr val="black"/>
                </a:solidFill>
                <a:effectLst>
                  <a:outerShdw blurRad="38100" dist="38100" dir="2700000" algn="tl">
                    <a:srgbClr val="000000">
                      <a:alpha val="43137"/>
                    </a:srgbClr>
                  </a:outerShdw>
                </a:effectLst>
                <a:cs typeface="Arial" charset="0"/>
              </a:rPr>
              <a:t>INI KURANG DISEDARI DAN TIDAK BERUSAHA MEMAHAMI TAJWID SEDANGKAN RAMAI AHLI ALQURAN DAN INSTITUSI AGAMA MEMBERI PELUANG MEMPELAJARINYA</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SANGAT </a:t>
            </a:r>
            <a:r>
              <a:rPr lang="en-MY" sz="1700" b="1" dirty="0">
                <a:solidFill>
                  <a:prstClr val="black"/>
                </a:solidFill>
                <a:effectLst>
                  <a:outerShdw blurRad="38100" dist="38100" dir="2700000" algn="tl">
                    <a:srgbClr val="000000">
                      <a:alpha val="43137"/>
                    </a:srgbClr>
                  </a:outerShdw>
                </a:effectLst>
                <a:cs typeface="Arial" charset="0"/>
              </a:rPr>
              <a:t>PENTING KAUM MUSLIM MEMAHAMI TAJWID BAGI MEMPASTIKAN BACAAN ALQURAN TERUTAMA DALAM SOLAT TEPAT MENGIKUT ILMU TAJWID DAN SELARI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PERINTAH </a:t>
            </a:r>
            <a:r>
              <a:rPr lang="en-MY" sz="1700" b="1" dirty="0" smtClean="0">
                <a:solidFill>
                  <a:prstClr val="black"/>
                </a:solidFill>
                <a:effectLst>
                  <a:outerShdw blurRad="38100" dist="38100" dir="2700000" algn="tl">
                    <a:srgbClr val="000000">
                      <a:alpha val="43137"/>
                    </a:srgbClr>
                  </a:outerShdw>
                </a:effectLst>
                <a:cs typeface="Arial" charset="0"/>
              </a:rPr>
              <a:t>RASULULLAH S.A.W. </a:t>
            </a:r>
            <a:r>
              <a:rPr lang="en-MY" sz="1700" b="1" dirty="0">
                <a:solidFill>
                  <a:prstClr val="black"/>
                </a:solidFill>
                <a:effectLst>
                  <a:outerShdw blurRad="38100" dist="38100" dir="2700000" algn="tl">
                    <a:srgbClr val="000000">
                      <a:alpha val="43137"/>
                    </a:srgbClr>
                  </a:outerShdw>
                </a:effectLst>
                <a:cs typeface="Arial" charset="0"/>
              </a:rPr>
              <a:t>SUPAYA DIPELAJARI DAN DIBACA ALQURAN</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BACALAH </a:t>
            </a:r>
            <a:r>
              <a:rPr lang="en-MY" sz="1700" b="1" dirty="0">
                <a:solidFill>
                  <a:prstClr val="black"/>
                </a:solidFill>
                <a:effectLst>
                  <a:outerShdw blurRad="38100" dist="38100" dir="2700000" algn="tl">
                    <a:srgbClr val="000000">
                      <a:alpha val="43137"/>
                    </a:srgbClr>
                  </a:outerShdw>
                </a:effectLst>
                <a:cs typeface="Arial" charset="0"/>
              </a:rPr>
              <a:t>ALQURAN BERTAJWID TERUTAMA DI WAKTU MALAM DAN SUBUH SERTA MENINGKATKAN BACAANNYA DI HARI ARAFAT, 10 AKHIR RAMADHAN, 10 AWAL ZULHIJJAH, JUMAAT, ISNIN DAN KHAMIS.</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48797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564719"/>
            <a:ext cx="8531856" cy="1446550"/>
          </a:xfrm>
          <a:prstGeom prst="rect">
            <a:avLst/>
          </a:prstGeom>
          <a:solidFill>
            <a:schemeClr val="lt1">
              <a:alpha val="58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وَمَنْ 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793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547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3447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73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931838"/>
            <a:ext cx="8686800" cy="769441"/>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الله فَقَدْ فَازَ الْمُتَّقُوْنَ.</a:t>
            </a:r>
            <a:endParaRPr lang="en-US"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6200" y="3845768"/>
            <a:ext cx="9144000" cy="1569660"/>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23447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720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106</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1569660"/>
          </a:xfrm>
          <a:prstGeom prst="rect">
            <a:avLst/>
          </a:prstGeom>
          <a:solidFill>
            <a:schemeClr val="bg1"/>
          </a:solidFill>
        </p:spPr>
        <p:txBody>
          <a:bodyPr wrap="square">
            <a:spAutoFit/>
          </a:bodyPr>
          <a:lstStyle/>
          <a:p>
            <a:pPr algn="ctr"/>
            <a:r>
              <a:rPr lang="ms-MY" sz="2400" b="1" i="1" dirty="0"/>
              <a:t>“Dan </a:t>
            </a:r>
            <a:r>
              <a:rPr lang="ms-MY" sz="2400" b="1" i="1" dirty="0" err="1"/>
              <a:t>al-Qur’an</a:t>
            </a:r>
            <a:r>
              <a:rPr lang="ms-MY" sz="2400" b="1" i="1" dirty="0"/>
              <a:t> itu kami bahagi-bahagikan supaya engkau membacanya kepada manusia dengan lambat tenang (supaya mudah dihafaz dan difahami) dan Kami turunkannya beransur-ansur”.</a:t>
            </a:r>
            <a:endParaRPr lang="en-MY" sz="2400" b="1" i="1" dirty="0"/>
          </a:p>
        </p:txBody>
      </p:sp>
      <p:sp>
        <p:nvSpPr>
          <p:cNvPr id="5" name="Rectangle 4"/>
          <p:cNvSpPr/>
          <p:nvPr/>
        </p:nvSpPr>
        <p:spPr>
          <a:xfrm>
            <a:off x="220216" y="1610142"/>
            <a:ext cx="8771384" cy="769441"/>
          </a:xfrm>
          <a:prstGeom prst="rect">
            <a:avLst/>
          </a:prstGeom>
          <a:solidFill>
            <a:schemeClr val="lt1">
              <a:alpha val="57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وَقُرْآنًا فَرَقْنَاهُ لِتَقْرَأَهُ عَلَى النَّاسِ عَلَىٰ مُكْثٍ وَنَزَّلْنَاهُ تَنزِيلًا</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344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4898"/>
            <a:ext cx="91440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Penyampaian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Tajwid</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200400" y="2400300"/>
            <a:ext cx="56145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45374" y="1066800"/>
            <a:ext cx="3962400" cy="9906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Allah Taala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Notched Right Arrow 5"/>
          <p:cNvSpPr/>
          <p:nvPr/>
        </p:nvSpPr>
        <p:spPr>
          <a:xfrm>
            <a:off x="2057400" y="1714500"/>
            <a:ext cx="2667000" cy="9144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Jibrail</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3200399" y="3729016"/>
            <a:ext cx="56145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3203369" y="5003371"/>
            <a:ext cx="56145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Disusun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 Quran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Down Arrow 8"/>
          <p:cNvSpPr/>
          <p:nvPr/>
        </p:nvSpPr>
        <p:spPr>
          <a:xfrm>
            <a:off x="3259281" y="3276600"/>
            <a:ext cx="873825" cy="533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10" name="Down Arrow 9"/>
          <p:cNvSpPr/>
          <p:nvPr/>
        </p:nvSpPr>
        <p:spPr>
          <a:xfrm>
            <a:off x="3276600" y="4572000"/>
            <a:ext cx="873825" cy="533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3447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98301"/>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Bertajwid</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90600" y="2700032"/>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Fardu Kifayah - mempelajari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Tajwid sebagai satu cabang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ilmu</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905000" y="1276774"/>
            <a:ext cx="5029200"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ms-MY" sz="2400" dirty="0" smtClean="0">
                <a:solidFill>
                  <a:schemeClr val="tx1"/>
                </a:solidFill>
              </a:rPr>
              <a:t>Pertama  : </a:t>
            </a:r>
            <a:r>
              <a:rPr lang="ms-MY" sz="2400" dirty="0">
                <a:solidFill>
                  <a:schemeClr val="tx1"/>
                </a:solidFill>
              </a:rPr>
              <a:t>Tajwid </a:t>
            </a:r>
            <a:r>
              <a:rPr lang="ms-MY" sz="2400" dirty="0" err="1">
                <a:solidFill>
                  <a:schemeClr val="tx1"/>
                </a:solidFill>
              </a:rPr>
              <a:t>ilmi</a:t>
            </a:r>
            <a:r>
              <a:rPr lang="ms-MY" sz="2400" dirty="0">
                <a:solidFill>
                  <a:schemeClr val="tx1"/>
                </a:solidFill>
              </a:rPr>
              <a:t> ( </a:t>
            </a:r>
            <a:r>
              <a:rPr lang="ar-SA" sz="2400" dirty="0">
                <a:solidFill>
                  <a:schemeClr val="tx1"/>
                </a:solidFill>
              </a:rPr>
              <a:t>تـجويد العِلْمِيْ</a:t>
            </a:r>
            <a:r>
              <a:rPr lang="ms-MY" sz="2400" dirty="0">
                <a:solidFill>
                  <a:schemeClr val="tx1"/>
                </a:solidFill>
              </a:rPr>
              <a:t> </a:t>
            </a:r>
            <a:r>
              <a:rPr lang="ms-MY" sz="2400" dirty="0" smtClean="0">
                <a:solidFill>
                  <a:schemeClr val="tx1"/>
                </a:solidFill>
              </a:rPr>
              <a:t>) </a:t>
            </a:r>
            <a:endParaRPr lang="en-MY" sz="2400" dirty="0">
              <a:solidFill>
                <a:schemeClr val="tx1"/>
              </a:solidFill>
            </a:endParaRPr>
          </a:p>
          <a:p>
            <a:r>
              <a:rPr lang="ms-MY" sz="2400" dirty="0" smtClean="0">
                <a:solidFill>
                  <a:schemeClr val="tx1"/>
                </a:solidFill>
              </a:rPr>
              <a:t>Kedua      : Tajwid </a:t>
            </a:r>
            <a:r>
              <a:rPr lang="ms-MY" sz="2400" dirty="0">
                <a:solidFill>
                  <a:schemeClr val="tx1"/>
                </a:solidFill>
              </a:rPr>
              <a:t>amali ( </a:t>
            </a:r>
            <a:r>
              <a:rPr lang="ar-SA" sz="2400" dirty="0">
                <a:solidFill>
                  <a:schemeClr val="tx1"/>
                </a:solidFill>
              </a:rPr>
              <a:t>تـجويد العَمَلي</a:t>
            </a:r>
            <a:r>
              <a:rPr lang="ms-MY" sz="2400" dirty="0">
                <a:solidFill>
                  <a:schemeClr val="tx1"/>
                </a:solidFill>
              </a:rPr>
              <a:t> </a:t>
            </a:r>
            <a:r>
              <a:rPr lang="ms-MY" sz="2400" dirty="0" smtClean="0">
                <a:solidFill>
                  <a:schemeClr val="tx1"/>
                </a:solidFill>
              </a:rPr>
              <a:t>)</a:t>
            </a:r>
            <a:endParaRPr lang="en-MY" sz="2400" dirty="0">
              <a:solidFill>
                <a:schemeClr val="tx1"/>
              </a:solidFill>
            </a:endParaRPr>
          </a:p>
        </p:txBody>
      </p:sp>
      <p:sp>
        <p:nvSpPr>
          <p:cNvPr id="6" name="Rounded Rectangle 5"/>
          <p:cNvSpPr/>
          <p:nvPr/>
        </p:nvSpPr>
        <p:spPr>
          <a:xfrm>
            <a:off x="990599" y="3969603"/>
            <a:ext cx="7214727" cy="1016429"/>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Fardhu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mempelajari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tajwid</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3429000" y="5188803"/>
            <a:ext cx="4776326" cy="83099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Berdosa jika membaca al-Quran dengan cara yang tidak betul</a:t>
            </a:r>
            <a:endParaRPr lang="en-MY" sz="2200" b="1" dirty="0"/>
          </a:p>
        </p:txBody>
      </p:sp>
    </p:spTree>
    <p:extLst>
      <p:ext uri="{BB962C8B-B14F-4D97-AF65-F5344CB8AC3E}">
        <p14:creationId xmlns:p14="http://schemas.microsoft.com/office/powerpoint/2010/main" val="2234477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1409</Words>
  <Application>Microsoft Office PowerPoint</Application>
  <PresentationFormat>On-screen Show (4:3)</PresentationFormat>
  <Paragraphs>126</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4</cp:revision>
  <dcterms:created xsi:type="dcterms:W3CDTF">2018-10-25T00:00:47Z</dcterms:created>
  <dcterms:modified xsi:type="dcterms:W3CDTF">2018-10-25T07:12:49Z</dcterms:modified>
</cp:coreProperties>
</file>